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Norwester" panose="020B0604020202020204" charset="0"/>
      <p:regular r:id="rId11"/>
    </p:embeddedFont>
    <p:embeddedFont>
      <p:font typeface="Telegraf" panose="020B0604020202020204" charset="0"/>
      <p:regular r:id="rId12"/>
    </p:embeddedFont>
    <p:embeddedFont>
      <p:font typeface="Telegraf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044" autoAdjust="0"/>
  </p:normalViewPr>
  <p:slideViewPr>
    <p:cSldViewPr>
      <p:cViewPr>
        <p:scale>
          <a:sx n="75" d="100"/>
          <a:sy n="75" d="100"/>
        </p:scale>
        <p:origin x="510" y="-2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6B435-BB70-4B62-88D4-1CB871F62E87}" type="datetimeFigureOut">
              <a:rPr lang="es-AR" smtClean="0"/>
              <a:t>9/5/2025</a:t>
            </a:fld>
            <a:endParaRPr lang="es-A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66F01-31C3-485A-A5D0-2A99272F9B18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93535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Widget es </a:t>
            </a:r>
            <a:r>
              <a:rPr lang="es-AR" dirty="0" err="1"/>
              <a:t>canvas</a:t>
            </a:r>
            <a:r>
              <a:rPr lang="es-AR" dirty="0"/>
              <a:t>, explicar </a:t>
            </a:r>
            <a:r>
              <a:rPr lang="es-AR" dirty="0" err="1"/>
              <a:t>canvas</a:t>
            </a:r>
            <a:r>
              <a:rPr lang="es-AR" dirty="0"/>
              <a:t> </a:t>
            </a:r>
            <a:r>
              <a:rPr lang="es-AR" dirty="0" err="1"/>
              <a:t>obvs</a:t>
            </a:r>
            <a:r>
              <a:rPr lang="es-AR" dirty="0"/>
              <a:t>, explicar lo de </a:t>
            </a:r>
            <a:r>
              <a:rPr lang="es-AR" dirty="0" err="1"/>
              <a:t>rectangle</a:t>
            </a:r>
            <a:r>
              <a:rPr lang="es-AR" dirty="0"/>
              <a:t>, color en </a:t>
            </a:r>
            <a:r>
              <a:rPr lang="es-AR" dirty="0" err="1"/>
              <a:t>rgba</a:t>
            </a:r>
            <a:r>
              <a:rPr lang="es-AR" dirty="0"/>
              <a:t> máximo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66F01-31C3-485A-A5D0-2A99272F9B18}" type="slidenum">
              <a:rPr lang="es-AR" smtClean="0"/>
              <a:t>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10227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6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7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66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24950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3" name="Freeform 3"/>
          <p:cNvSpPr/>
          <p:nvPr/>
        </p:nvSpPr>
        <p:spPr>
          <a:xfrm>
            <a:off x="-6286566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4" name="Group 4"/>
          <p:cNvGrpSpPr/>
          <p:nvPr/>
        </p:nvGrpSpPr>
        <p:grpSpPr>
          <a:xfrm>
            <a:off x="9144000" y="4500599"/>
            <a:ext cx="14365227" cy="14365227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D715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326614" y="-629004"/>
            <a:ext cx="2443071" cy="244307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D715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416804" y="8558777"/>
            <a:ext cx="797875" cy="79787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D715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9334182" y="1732251"/>
            <a:ext cx="7528354" cy="6954317"/>
          </a:xfrm>
          <a:custGeom>
            <a:avLst/>
            <a:gdLst/>
            <a:ahLst/>
            <a:cxnLst/>
            <a:rect l="l" t="t" r="r" b="b"/>
            <a:pathLst>
              <a:path w="7528354" h="6954317">
                <a:moveTo>
                  <a:pt x="0" y="0"/>
                </a:moveTo>
                <a:lnTo>
                  <a:pt x="7528353" y="0"/>
                </a:lnTo>
                <a:lnTo>
                  <a:pt x="7528353" y="6954316"/>
                </a:lnTo>
                <a:lnTo>
                  <a:pt x="0" y="69543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14" name="Group 14"/>
          <p:cNvGrpSpPr/>
          <p:nvPr/>
        </p:nvGrpSpPr>
        <p:grpSpPr>
          <a:xfrm>
            <a:off x="1706224" y="6669879"/>
            <a:ext cx="6850414" cy="681998"/>
            <a:chOff x="0" y="0"/>
            <a:chExt cx="1827087" cy="18189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27087" cy="181897"/>
            </a:xfrm>
            <a:custGeom>
              <a:avLst/>
              <a:gdLst/>
              <a:ahLst/>
              <a:cxnLst/>
              <a:rect l="l" t="t" r="r" b="b"/>
              <a:pathLst>
                <a:path w="1827087" h="181897">
                  <a:moveTo>
                    <a:pt x="0" y="0"/>
                  </a:moveTo>
                  <a:lnTo>
                    <a:pt x="1827087" y="0"/>
                  </a:lnTo>
                  <a:lnTo>
                    <a:pt x="1827087" y="181897"/>
                  </a:lnTo>
                  <a:lnTo>
                    <a:pt x="0" y="181897"/>
                  </a:lnTo>
                  <a:close/>
                </a:path>
              </a:pathLst>
            </a:custGeom>
            <a:solidFill>
              <a:srgbClr val="3B8B69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827087" cy="2199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 rot="2700000">
            <a:off x="5715961" y="8857933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2"/>
                </a:lnTo>
                <a:lnTo>
                  <a:pt x="0" y="1995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18" name="TextBox 18"/>
          <p:cNvSpPr txBox="1"/>
          <p:nvPr/>
        </p:nvSpPr>
        <p:spPr>
          <a:xfrm>
            <a:off x="1706224" y="2729996"/>
            <a:ext cx="7437776" cy="3560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74"/>
              </a:lnSpc>
            </a:pPr>
            <a:r>
              <a:rPr lang="en-US" sz="11842">
                <a:solidFill>
                  <a:srgbClr val="F6F6E9"/>
                </a:solidFill>
                <a:latin typeface="Norwester"/>
                <a:ea typeface="Norwester"/>
                <a:cs typeface="Norwester"/>
                <a:sym typeface="Norwester"/>
              </a:rPr>
              <a:t>INTERFACES GRAFICAS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931615" y="6728296"/>
            <a:ext cx="6970379" cy="487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2"/>
              </a:lnSpc>
            </a:pPr>
            <a:r>
              <a:rPr lang="en-US" sz="2694">
                <a:solidFill>
                  <a:srgbClr val="F6F6E9"/>
                </a:solidFill>
                <a:latin typeface="Telegraf"/>
                <a:ea typeface="Telegraf"/>
                <a:cs typeface="Telegraf"/>
                <a:sym typeface="Telegraf"/>
              </a:rPr>
              <a:t>Utilizando KIVY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706224" y="8671066"/>
            <a:ext cx="3388383" cy="487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2"/>
              </a:lnSpc>
            </a:pPr>
            <a:r>
              <a:rPr lang="en-US" sz="2694">
                <a:solidFill>
                  <a:srgbClr val="F6F6E9"/>
                </a:solidFill>
                <a:latin typeface="Telegraf"/>
                <a:ea typeface="Telegraf"/>
                <a:cs typeface="Telegraf"/>
                <a:sym typeface="Telegraf"/>
              </a:rPr>
              <a:t>GRAÑA, TORRES 6B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9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24950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3" name="Freeform 3"/>
          <p:cNvSpPr/>
          <p:nvPr/>
        </p:nvSpPr>
        <p:spPr>
          <a:xfrm>
            <a:off x="-6286566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4" name="Group 4"/>
          <p:cNvGrpSpPr/>
          <p:nvPr/>
        </p:nvGrpSpPr>
        <p:grpSpPr>
          <a:xfrm>
            <a:off x="-3186536" y="5143500"/>
            <a:ext cx="13166245" cy="7669748"/>
            <a:chOff x="0" y="0"/>
            <a:chExt cx="1030219" cy="60013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30219" cy="600135"/>
            </a:xfrm>
            <a:custGeom>
              <a:avLst/>
              <a:gdLst/>
              <a:ahLst/>
              <a:cxnLst/>
              <a:rect l="l" t="t" r="r" b="b"/>
              <a:pathLst>
                <a:path w="1030219" h="600135">
                  <a:moveTo>
                    <a:pt x="827019" y="0"/>
                  </a:moveTo>
                  <a:lnTo>
                    <a:pt x="0" y="0"/>
                  </a:lnTo>
                  <a:lnTo>
                    <a:pt x="203200" y="600135"/>
                  </a:lnTo>
                  <a:lnTo>
                    <a:pt x="1030219" y="600135"/>
                  </a:lnTo>
                  <a:lnTo>
                    <a:pt x="827019" y="0"/>
                  </a:lnTo>
                  <a:close/>
                </a:path>
              </a:pathLst>
            </a:custGeom>
            <a:solidFill>
              <a:srgbClr val="D18C0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1600" y="-66675"/>
              <a:ext cx="827019" cy="6668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706224" y="2492649"/>
            <a:ext cx="7574859" cy="6073660"/>
          </a:xfrm>
          <a:custGeom>
            <a:avLst/>
            <a:gdLst/>
            <a:ahLst/>
            <a:cxnLst/>
            <a:rect l="l" t="t" r="r" b="b"/>
            <a:pathLst>
              <a:path w="7574859" h="6073660">
                <a:moveTo>
                  <a:pt x="0" y="0"/>
                </a:moveTo>
                <a:lnTo>
                  <a:pt x="7574859" y="0"/>
                </a:lnTo>
                <a:lnTo>
                  <a:pt x="7574859" y="6073660"/>
                </a:lnTo>
                <a:lnTo>
                  <a:pt x="0" y="60736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8" name="Group 8"/>
          <p:cNvGrpSpPr/>
          <p:nvPr/>
        </p:nvGrpSpPr>
        <p:grpSpPr>
          <a:xfrm rot="-5400000">
            <a:off x="16632356" y="8965172"/>
            <a:ext cx="476333" cy="586256"/>
            <a:chOff x="0" y="0"/>
            <a:chExt cx="6604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5400000">
            <a:off x="15812273" y="8965172"/>
            <a:ext cx="476333" cy="586256"/>
            <a:chOff x="0" y="0"/>
            <a:chExt cx="6604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2700000">
            <a:off x="16743596" y="9159391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15" name="Freeform 15"/>
          <p:cNvSpPr/>
          <p:nvPr/>
        </p:nvSpPr>
        <p:spPr>
          <a:xfrm rot="-8100000">
            <a:off x="15977806" y="9157648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16" name="TextBox 16"/>
          <p:cNvSpPr txBox="1"/>
          <p:nvPr/>
        </p:nvSpPr>
        <p:spPr>
          <a:xfrm>
            <a:off x="10454578" y="4955860"/>
            <a:ext cx="6005904" cy="1963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Kivy es un framework de Python para crear aplicaciones multiplataforma, se utiliza gracias a su versatilidad y su organizacion, para lograr que la base de codigo sea ordenada.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454578" y="2205670"/>
            <a:ext cx="5526800" cy="108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69"/>
              </a:lnSpc>
            </a:pPr>
            <a:r>
              <a:rPr lang="en-US" sz="7177">
                <a:solidFill>
                  <a:srgbClr val="7B3911"/>
                </a:solidFill>
                <a:latin typeface="Norwester"/>
                <a:ea typeface="Norwester"/>
                <a:cs typeface="Norwester"/>
                <a:sym typeface="Norwester"/>
              </a:rPr>
              <a:t>QUE ES KIVY?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66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24950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3" name="Freeform 3"/>
          <p:cNvSpPr/>
          <p:nvPr/>
        </p:nvSpPr>
        <p:spPr>
          <a:xfrm>
            <a:off x="-6286566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4" name="Group 4"/>
          <p:cNvGrpSpPr/>
          <p:nvPr/>
        </p:nvGrpSpPr>
        <p:grpSpPr>
          <a:xfrm>
            <a:off x="-3489956" y="-2794216"/>
            <a:ext cx="14365227" cy="14365227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F6E9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5400000">
            <a:off x="16632356" y="8965172"/>
            <a:ext cx="476333" cy="586256"/>
            <a:chOff x="0" y="0"/>
            <a:chExt cx="6604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F6F6E9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5400000">
            <a:off x="15812273" y="8965172"/>
            <a:ext cx="476333" cy="586256"/>
            <a:chOff x="0" y="0"/>
            <a:chExt cx="6604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F6F6E9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 rot="2700000">
            <a:off x="16743596" y="9159391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14" name="Freeform 14"/>
          <p:cNvSpPr/>
          <p:nvPr/>
        </p:nvSpPr>
        <p:spPr>
          <a:xfrm rot="-8100000">
            <a:off x="15977806" y="9157648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15" name="Group 15"/>
          <p:cNvGrpSpPr/>
          <p:nvPr/>
        </p:nvGrpSpPr>
        <p:grpSpPr>
          <a:xfrm>
            <a:off x="15250981" y="953760"/>
            <a:ext cx="1935433" cy="1935433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BA327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365311" y="2889193"/>
            <a:ext cx="705075" cy="705075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BA327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9717849" y="475104"/>
            <a:ext cx="8126429" cy="5170440"/>
          </a:xfrm>
          <a:custGeom>
            <a:avLst/>
            <a:gdLst/>
            <a:ahLst/>
            <a:cxnLst/>
            <a:rect l="l" t="t" r="r" b="b"/>
            <a:pathLst>
              <a:path w="8126429" h="5170440">
                <a:moveTo>
                  <a:pt x="0" y="0"/>
                </a:moveTo>
                <a:lnTo>
                  <a:pt x="8126429" y="0"/>
                </a:lnTo>
                <a:lnTo>
                  <a:pt x="8126429" y="5170440"/>
                </a:lnTo>
                <a:lnTo>
                  <a:pt x="0" y="51704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22" name="Freeform 22"/>
          <p:cNvSpPr/>
          <p:nvPr/>
        </p:nvSpPr>
        <p:spPr>
          <a:xfrm>
            <a:off x="12587404" y="1975580"/>
            <a:ext cx="6339816" cy="8790040"/>
          </a:xfrm>
          <a:custGeom>
            <a:avLst/>
            <a:gdLst/>
            <a:ahLst/>
            <a:cxnLst/>
            <a:rect l="l" t="t" r="r" b="b"/>
            <a:pathLst>
              <a:path w="6339816" h="8790040">
                <a:moveTo>
                  <a:pt x="0" y="0"/>
                </a:moveTo>
                <a:lnTo>
                  <a:pt x="6339816" y="0"/>
                </a:lnTo>
                <a:lnTo>
                  <a:pt x="6339816" y="8790040"/>
                </a:lnTo>
                <a:lnTo>
                  <a:pt x="0" y="879004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23" name="TextBox 23"/>
          <p:cNvSpPr txBox="1"/>
          <p:nvPr/>
        </p:nvSpPr>
        <p:spPr>
          <a:xfrm>
            <a:off x="1706224" y="4321723"/>
            <a:ext cx="6005904" cy="1963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Kivy utiliza los archivos  .py para controlar la funcionalidad del programa con codigo de Python de forma procedural y utiliza los archivos .kv para generar la estructura visual del programa de forma declarativa,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06224" y="7030944"/>
            <a:ext cx="6549280" cy="1182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Lo podes pensar de manera similar a js y html, en un sitio web js controla la funcionalidad del sitio y html tiene todos los elementos declarados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06224" y="1985105"/>
            <a:ext cx="6005904" cy="2159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69"/>
              </a:lnSpc>
            </a:pPr>
            <a:r>
              <a:rPr lang="en-US" sz="7177">
                <a:solidFill>
                  <a:srgbClr val="7B3911"/>
                </a:solidFill>
                <a:latin typeface="Norwester"/>
                <a:ea typeface="Norwester"/>
                <a:cs typeface="Norwester"/>
                <a:sym typeface="Norwester"/>
              </a:rPr>
              <a:t>LA ESTRUCTURA DE KIVY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24950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3" name="Freeform 3"/>
          <p:cNvSpPr/>
          <p:nvPr/>
        </p:nvSpPr>
        <p:spPr>
          <a:xfrm>
            <a:off x="-6286566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4" name="Group 4"/>
          <p:cNvGrpSpPr/>
          <p:nvPr/>
        </p:nvGrpSpPr>
        <p:grpSpPr>
          <a:xfrm rot="-5400000">
            <a:off x="16632356" y="8965172"/>
            <a:ext cx="476333" cy="586256"/>
            <a:chOff x="0" y="0"/>
            <a:chExt cx="6604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5400000">
            <a:off x="15812273" y="8965172"/>
            <a:ext cx="476333" cy="586256"/>
            <a:chOff x="0" y="0"/>
            <a:chExt cx="6604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2700000">
            <a:off x="16743596" y="9159391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11" name="Freeform 11"/>
          <p:cNvSpPr/>
          <p:nvPr/>
        </p:nvSpPr>
        <p:spPr>
          <a:xfrm rot="-8100000">
            <a:off x="15977806" y="9157648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12" name="Group 12"/>
          <p:cNvGrpSpPr/>
          <p:nvPr/>
        </p:nvGrpSpPr>
        <p:grpSpPr>
          <a:xfrm>
            <a:off x="15071837" y="-1661512"/>
            <a:ext cx="4760496" cy="476049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1018056" y="8774037"/>
            <a:ext cx="2569630" cy="256963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411950" y="2150690"/>
            <a:ext cx="12484986" cy="7108481"/>
            <a:chOff x="0" y="0"/>
            <a:chExt cx="3288227" cy="187219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288227" cy="1872193"/>
            </a:xfrm>
            <a:custGeom>
              <a:avLst/>
              <a:gdLst/>
              <a:ahLst/>
              <a:cxnLst/>
              <a:rect l="l" t="t" r="r" b="b"/>
              <a:pathLst>
                <a:path w="3288227" h="1872193">
                  <a:moveTo>
                    <a:pt x="0" y="0"/>
                  </a:moveTo>
                  <a:lnTo>
                    <a:pt x="3288227" y="0"/>
                  </a:lnTo>
                  <a:lnTo>
                    <a:pt x="3288227" y="1872193"/>
                  </a:lnTo>
                  <a:lnTo>
                    <a:pt x="0" y="1872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66675"/>
              <a:ext cx="3288227" cy="19388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aphicFrame>
        <p:nvGraphicFramePr>
          <p:cNvPr id="21" name="Table 21"/>
          <p:cNvGraphicFramePr>
            <a:graphicFrameLocks noGrp="1"/>
          </p:cNvGraphicFramePr>
          <p:nvPr/>
        </p:nvGraphicFramePr>
        <p:xfrm>
          <a:off x="2411950" y="2150690"/>
          <a:ext cx="12484986" cy="7106738"/>
        </p:xfrm>
        <a:graphic>
          <a:graphicData uri="http://schemas.openxmlformats.org/drawingml/2006/table">
            <a:tbl>
              <a:tblPr/>
              <a:tblGrid>
                <a:gridCol w="62424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424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53369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3369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3874021"/>
              </p:ext>
            </p:extLst>
          </p:nvPr>
        </p:nvGraphicFramePr>
        <p:xfrm>
          <a:off x="2592378" y="5814737"/>
          <a:ext cx="5964029" cy="3205396"/>
        </p:xfrm>
        <a:graphic>
          <a:graphicData uri="http://schemas.openxmlformats.org/drawingml/2006/table">
            <a:tbl>
              <a:tblPr/>
              <a:tblGrid>
                <a:gridCol w="5964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0269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269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6860868"/>
              </p:ext>
            </p:extLst>
          </p:nvPr>
        </p:nvGraphicFramePr>
        <p:xfrm>
          <a:off x="8763843" y="5814736"/>
          <a:ext cx="5964029" cy="3205396"/>
        </p:xfrm>
        <a:graphic>
          <a:graphicData uri="http://schemas.openxmlformats.org/drawingml/2006/table">
            <a:tbl>
              <a:tblPr/>
              <a:tblGrid>
                <a:gridCol w="5964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0269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2698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4" name="Group 24"/>
          <p:cNvGrpSpPr/>
          <p:nvPr/>
        </p:nvGrpSpPr>
        <p:grpSpPr>
          <a:xfrm>
            <a:off x="2592379" y="2371327"/>
            <a:ext cx="5964029" cy="3205392"/>
            <a:chOff x="0" y="0"/>
            <a:chExt cx="1570773" cy="84421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570773" cy="844219"/>
            </a:xfrm>
            <a:custGeom>
              <a:avLst/>
              <a:gdLst/>
              <a:ahLst/>
              <a:cxnLst/>
              <a:rect l="l" t="t" r="r" b="b"/>
              <a:pathLst>
                <a:path w="1570773" h="844219">
                  <a:moveTo>
                    <a:pt x="0" y="0"/>
                  </a:moveTo>
                  <a:lnTo>
                    <a:pt x="1570773" y="0"/>
                  </a:lnTo>
                  <a:lnTo>
                    <a:pt x="1570773" y="844219"/>
                  </a:lnTo>
                  <a:lnTo>
                    <a:pt x="0" y="8442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66675"/>
              <a:ext cx="1570773" cy="9108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5348186" y="495709"/>
            <a:ext cx="7591629" cy="1075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69"/>
              </a:lnSpc>
            </a:pPr>
            <a:r>
              <a:rPr lang="en-US" sz="7177">
                <a:solidFill>
                  <a:srgbClr val="7B3911"/>
                </a:solidFill>
                <a:latin typeface="Norwester"/>
                <a:ea typeface="Norwester"/>
                <a:cs typeface="Norwester"/>
                <a:sym typeface="Norwester"/>
              </a:rPr>
              <a:t>LAYOUT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411950" y="1584119"/>
            <a:ext cx="785163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b="1" dirty="0">
                <a:solidFill>
                  <a:srgbClr val="7B3911"/>
                </a:solidFill>
                <a:latin typeface="Telegraf Bold"/>
                <a:ea typeface="Telegraf Bold"/>
                <a:cs typeface="Telegraf Bold"/>
                <a:sym typeface="Telegraf Bold"/>
              </a:rPr>
              <a:t>Grid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582854" y="5858467"/>
            <a:ext cx="90461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7B3911"/>
                </a:solidFill>
                <a:latin typeface="Telegraf Bold"/>
                <a:ea typeface="Telegraf Bold"/>
                <a:cs typeface="Telegraf Bold"/>
                <a:sym typeface="Telegraf Bold"/>
              </a:rPr>
              <a:t>Box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582854" y="7484620"/>
            <a:ext cx="90461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7B3911"/>
                </a:solidFill>
                <a:latin typeface="Telegraf Bold"/>
                <a:ea typeface="Telegraf Bold"/>
                <a:cs typeface="Telegraf Bold"/>
                <a:sym typeface="Telegraf Bold"/>
              </a:rPr>
              <a:t>Box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8781100" y="5858467"/>
            <a:ext cx="90461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7B3911"/>
                </a:solidFill>
                <a:latin typeface="Telegraf Bold"/>
                <a:ea typeface="Telegraf Bold"/>
                <a:cs typeface="Telegraf Bold"/>
                <a:sym typeface="Telegraf Bold"/>
              </a:rPr>
              <a:t>Box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781100" y="7484620"/>
            <a:ext cx="90461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7B3911"/>
                </a:solidFill>
                <a:latin typeface="Telegraf Bold"/>
                <a:ea typeface="Telegraf Bold"/>
                <a:cs typeface="Telegraf Bold"/>
                <a:sym typeface="Telegraf Bold"/>
              </a:rPr>
              <a:t>Box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573329" y="2392864"/>
            <a:ext cx="90461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7B3911"/>
                </a:solidFill>
                <a:latin typeface="Telegraf Bold"/>
                <a:ea typeface="Telegraf Bold"/>
                <a:cs typeface="Telegraf Bold"/>
                <a:sym typeface="Telegraf Bold"/>
              </a:rPr>
              <a:t>Box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763843" y="2371327"/>
            <a:ext cx="5964029" cy="3205392"/>
            <a:chOff x="0" y="0"/>
            <a:chExt cx="1570773" cy="84421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570773" cy="844219"/>
            </a:xfrm>
            <a:custGeom>
              <a:avLst/>
              <a:gdLst/>
              <a:ahLst/>
              <a:cxnLst/>
              <a:rect l="l" t="t" r="r" b="b"/>
              <a:pathLst>
                <a:path w="1570773" h="844219">
                  <a:moveTo>
                    <a:pt x="0" y="0"/>
                  </a:moveTo>
                  <a:lnTo>
                    <a:pt x="1570773" y="0"/>
                  </a:lnTo>
                  <a:lnTo>
                    <a:pt x="1570773" y="844219"/>
                  </a:lnTo>
                  <a:lnTo>
                    <a:pt x="0" y="8442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66675"/>
              <a:ext cx="1570773" cy="9108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8744793" y="2392864"/>
            <a:ext cx="904612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7B3911"/>
                </a:solidFill>
                <a:latin typeface="Telegraf Bold"/>
                <a:ea typeface="Telegraf Bold"/>
                <a:cs typeface="Telegraf Bold"/>
                <a:sym typeface="Telegraf Bold"/>
              </a:rPr>
              <a:t>Box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24950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3" name="Freeform 3"/>
          <p:cNvSpPr/>
          <p:nvPr/>
        </p:nvSpPr>
        <p:spPr>
          <a:xfrm>
            <a:off x="-6286566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4" name="Group 4"/>
          <p:cNvGrpSpPr/>
          <p:nvPr/>
        </p:nvGrpSpPr>
        <p:grpSpPr>
          <a:xfrm>
            <a:off x="-5104289" y="-4402182"/>
            <a:ext cx="12080937" cy="14868845"/>
            <a:chOff x="0" y="0"/>
            <a:chExt cx="6604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FFB905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542388" y="2581936"/>
            <a:ext cx="7280656" cy="6248126"/>
          </a:xfrm>
          <a:custGeom>
            <a:avLst/>
            <a:gdLst/>
            <a:ahLst/>
            <a:cxnLst/>
            <a:rect l="l" t="t" r="r" b="b"/>
            <a:pathLst>
              <a:path w="7280656" h="6248126">
                <a:moveTo>
                  <a:pt x="0" y="0"/>
                </a:moveTo>
                <a:lnTo>
                  <a:pt x="7280656" y="0"/>
                </a:lnTo>
                <a:lnTo>
                  <a:pt x="7280656" y="6248126"/>
                </a:lnTo>
                <a:lnTo>
                  <a:pt x="0" y="62481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8" name="Group 8"/>
          <p:cNvGrpSpPr/>
          <p:nvPr/>
        </p:nvGrpSpPr>
        <p:grpSpPr>
          <a:xfrm rot="-5400000">
            <a:off x="16632356" y="8965172"/>
            <a:ext cx="476333" cy="586256"/>
            <a:chOff x="0" y="0"/>
            <a:chExt cx="6604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7B391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5400000">
            <a:off x="15812273" y="8965172"/>
            <a:ext cx="476333" cy="586256"/>
            <a:chOff x="0" y="0"/>
            <a:chExt cx="6604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7B391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2700000">
            <a:off x="16743596" y="9159391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15" name="Freeform 15"/>
          <p:cNvSpPr/>
          <p:nvPr/>
        </p:nvSpPr>
        <p:spPr>
          <a:xfrm rot="-8100000">
            <a:off x="15977806" y="9157648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16" name="Group 16"/>
          <p:cNvGrpSpPr/>
          <p:nvPr/>
        </p:nvGrpSpPr>
        <p:grpSpPr>
          <a:xfrm>
            <a:off x="6262485" y="1102476"/>
            <a:ext cx="1479460" cy="147946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79101" y="8103489"/>
            <a:ext cx="726573" cy="726573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9843280" y="3570605"/>
            <a:ext cx="6005904" cy="2353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Nuestro programa toma unas imagenes en la carpeta ./images y las edita a partir de unos filtros, al darle guardar la guarda en un archivo en la carpeta resultados.</a:t>
            </a:r>
          </a:p>
          <a:p>
            <a:pPr algn="l">
              <a:lnSpc>
                <a:spcPts val="3079"/>
              </a:lnSpc>
            </a:pPr>
            <a:endParaRPr lang="en-US" sz="2199">
              <a:solidFill>
                <a:srgbClr val="7B3911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A continuacion una demo: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843280" y="1193096"/>
            <a:ext cx="6549280" cy="2159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69"/>
              </a:lnSpc>
            </a:pPr>
            <a:r>
              <a:rPr lang="en-US" sz="7177">
                <a:solidFill>
                  <a:srgbClr val="7B3911"/>
                </a:solidFill>
                <a:latin typeface="Norwester"/>
                <a:ea typeface="Norwester"/>
                <a:cs typeface="Norwester"/>
                <a:sym typeface="Norwester"/>
              </a:rPr>
              <a:t>NUESTRO PROGRAMA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66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24950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3" name="Freeform 3"/>
          <p:cNvSpPr/>
          <p:nvPr/>
        </p:nvSpPr>
        <p:spPr>
          <a:xfrm>
            <a:off x="-6286566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4" name="Group 4"/>
          <p:cNvGrpSpPr/>
          <p:nvPr/>
        </p:nvGrpSpPr>
        <p:grpSpPr>
          <a:xfrm>
            <a:off x="8651185" y="6464477"/>
            <a:ext cx="2946020" cy="627323"/>
            <a:chOff x="0" y="0"/>
            <a:chExt cx="775907" cy="1652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75907" cy="165221"/>
            </a:xfrm>
            <a:custGeom>
              <a:avLst/>
              <a:gdLst/>
              <a:ahLst/>
              <a:cxnLst/>
              <a:rect l="l" t="t" r="r" b="b"/>
              <a:pathLst>
                <a:path w="775907" h="165221">
                  <a:moveTo>
                    <a:pt x="0" y="0"/>
                  </a:moveTo>
                  <a:lnTo>
                    <a:pt x="775907" y="0"/>
                  </a:lnTo>
                  <a:lnTo>
                    <a:pt x="775907" y="165221"/>
                  </a:lnTo>
                  <a:lnTo>
                    <a:pt x="0" y="165221"/>
                  </a:lnTo>
                  <a:close/>
                </a:path>
              </a:pathLst>
            </a:custGeom>
            <a:solidFill>
              <a:srgbClr val="7B391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775907" cy="2318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882181" y="6464477"/>
            <a:ext cx="2946020" cy="627323"/>
            <a:chOff x="0" y="0"/>
            <a:chExt cx="775907" cy="16522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75907" cy="165221"/>
            </a:xfrm>
            <a:custGeom>
              <a:avLst/>
              <a:gdLst/>
              <a:ahLst/>
              <a:cxnLst/>
              <a:rect l="l" t="t" r="r" b="b"/>
              <a:pathLst>
                <a:path w="775907" h="165221">
                  <a:moveTo>
                    <a:pt x="0" y="0"/>
                  </a:moveTo>
                  <a:lnTo>
                    <a:pt x="775907" y="0"/>
                  </a:lnTo>
                  <a:lnTo>
                    <a:pt x="775907" y="165221"/>
                  </a:lnTo>
                  <a:lnTo>
                    <a:pt x="0" y="165221"/>
                  </a:lnTo>
                  <a:close/>
                </a:path>
              </a:pathLst>
            </a:custGeom>
            <a:solidFill>
              <a:srgbClr val="7B391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775907" cy="2318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5400000">
            <a:off x="16632356" y="8965172"/>
            <a:ext cx="476333" cy="586256"/>
            <a:chOff x="0" y="0"/>
            <a:chExt cx="6604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7B391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15812273" y="8965172"/>
            <a:ext cx="476333" cy="586256"/>
            <a:chOff x="0" y="0"/>
            <a:chExt cx="6604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7B391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2700000">
            <a:off x="16743596" y="9159391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17" name="Freeform 17"/>
          <p:cNvSpPr/>
          <p:nvPr/>
        </p:nvSpPr>
        <p:spPr>
          <a:xfrm rot="-8100000">
            <a:off x="15977806" y="9157648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18" name="Group 18"/>
          <p:cNvGrpSpPr/>
          <p:nvPr/>
        </p:nvGrpSpPr>
        <p:grpSpPr>
          <a:xfrm>
            <a:off x="702479" y="1632619"/>
            <a:ext cx="7055120" cy="5623373"/>
            <a:chOff x="0" y="0"/>
            <a:chExt cx="1858139" cy="148105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858139" cy="1481053"/>
            </a:xfrm>
            <a:custGeom>
              <a:avLst/>
              <a:gdLst/>
              <a:ahLst/>
              <a:cxnLst/>
              <a:rect l="l" t="t" r="r" b="b"/>
              <a:pathLst>
                <a:path w="1858139" h="1481053">
                  <a:moveTo>
                    <a:pt x="0" y="0"/>
                  </a:moveTo>
                  <a:lnTo>
                    <a:pt x="1858139" y="0"/>
                  </a:lnTo>
                  <a:lnTo>
                    <a:pt x="1858139" y="1481053"/>
                  </a:lnTo>
                  <a:lnTo>
                    <a:pt x="0" y="1481053"/>
                  </a:lnTo>
                  <a:close/>
                </a:path>
              </a:pathLst>
            </a:custGeom>
            <a:solidFill>
              <a:srgbClr val="692900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66675"/>
              <a:ext cx="1858139" cy="15477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Espacio usable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02479" y="1632619"/>
            <a:ext cx="649198" cy="5623373"/>
            <a:chOff x="0" y="0"/>
            <a:chExt cx="170982" cy="148105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70982" cy="1481053"/>
            </a:xfrm>
            <a:custGeom>
              <a:avLst/>
              <a:gdLst/>
              <a:ahLst/>
              <a:cxnLst/>
              <a:rect l="l" t="t" r="r" b="b"/>
              <a:pathLst>
                <a:path w="170982" h="1481053">
                  <a:moveTo>
                    <a:pt x="0" y="0"/>
                  </a:moveTo>
                  <a:lnTo>
                    <a:pt x="170982" y="0"/>
                  </a:lnTo>
                  <a:lnTo>
                    <a:pt x="170982" y="1481053"/>
                  </a:lnTo>
                  <a:lnTo>
                    <a:pt x="0" y="1481053"/>
                  </a:lnTo>
                  <a:close/>
                </a:path>
              </a:pathLst>
            </a:custGeom>
            <a:solidFill>
              <a:srgbClr val="3B8B69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66675"/>
              <a:ext cx="170982" cy="15477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108401" y="1632619"/>
            <a:ext cx="649198" cy="5623373"/>
            <a:chOff x="0" y="0"/>
            <a:chExt cx="170982" cy="148105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70982" cy="1481053"/>
            </a:xfrm>
            <a:custGeom>
              <a:avLst/>
              <a:gdLst/>
              <a:ahLst/>
              <a:cxnLst/>
              <a:rect l="l" t="t" r="r" b="b"/>
              <a:pathLst>
                <a:path w="170982" h="1481053">
                  <a:moveTo>
                    <a:pt x="0" y="0"/>
                  </a:moveTo>
                  <a:lnTo>
                    <a:pt x="170982" y="0"/>
                  </a:lnTo>
                  <a:lnTo>
                    <a:pt x="170982" y="1481053"/>
                  </a:lnTo>
                  <a:lnTo>
                    <a:pt x="0" y="1481053"/>
                  </a:lnTo>
                  <a:close/>
                </a:path>
              </a:pathLst>
            </a:custGeom>
            <a:solidFill>
              <a:srgbClr val="3B8B69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66675"/>
              <a:ext cx="170982" cy="15477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02479" y="1632619"/>
            <a:ext cx="7055120" cy="657567"/>
            <a:chOff x="0" y="0"/>
            <a:chExt cx="1858139" cy="17318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858139" cy="173186"/>
            </a:xfrm>
            <a:custGeom>
              <a:avLst/>
              <a:gdLst/>
              <a:ahLst/>
              <a:cxnLst/>
              <a:rect l="l" t="t" r="r" b="b"/>
              <a:pathLst>
                <a:path w="1858139" h="173186">
                  <a:moveTo>
                    <a:pt x="0" y="0"/>
                  </a:moveTo>
                  <a:lnTo>
                    <a:pt x="1858139" y="0"/>
                  </a:lnTo>
                  <a:lnTo>
                    <a:pt x="1858139" y="173186"/>
                  </a:lnTo>
                  <a:lnTo>
                    <a:pt x="0" y="173186"/>
                  </a:lnTo>
                  <a:close/>
                </a:path>
              </a:pathLst>
            </a:custGeom>
            <a:solidFill>
              <a:srgbClr val="FFB905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66675"/>
              <a:ext cx="1858139" cy="239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8651185" y="2091334"/>
            <a:ext cx="7537291" cy="1084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69"/>
              </a:lnSpc>
            </a:pPr>
            <a:r>
              <a:rPr lang="en-US" sz="7177">
                <a:solidFill>
                  <a:srgbClr val="F6F6E9"/>
                </a:solidFill>
                <a:latin typeface="Norwester"/>
                <a:ea typeface="Norwester"/>
                <a:cs typeface="Norwester"/>
                <a:sym typeface="Norwester"/>
              </a:rPr>
              <a:t>BOX  LAYOUT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8651185" y="7413345"/>
            <a:ext cx="3673555" cy="1182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6F6E9"/>
                </a:solidFill>
                <a:latin typeface="Telegraf"/>
                <a:ea typeface="Telegraf"/>
                <a:cs typeface="Telegraf"/>
                <a:sym typeface="Telegraf"/>
              </a:rPr>
              <a:t>Vertical: Ordena en filas.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6F6E9"/>
                </a:solidFill>
                <a:latin typeface="Telegraf"/>
                <a:ea typeface="Telegraf"/>
                <a:cs typeface="Telegraf"/>
                <a:sym typeface="Telegraf"/>
              </a:rPr>
              <a:t>Horizontal: Ordena en columnas.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882181" y="7413345"/>
            <a:ext cx="4280685" cy="1572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6F6E9"/>
                </a:solidFill>
                <a:latin typeface="Telegraf"/>
                <a:ea typeface="Telegraf"/>
                <a:cs typeface="Telegraf"/>
                <a:sym typeface="Telegraf"/>
              </a:rPr>
              <a:t>Agrega un espacio entre el borde y los widgets. Se pueden usar vertical y horizontal por separado.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005722" y="6525889"/>
            <a:ext cx="2236945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b="1">
                <a:solidFill>
                  <a:srgbClr val="F6F6E9"/>
                </a:solidFill>
                <a:latin typeface="Telegraf Bold"/>
                <a:ea typeface="Telegraf Bold"/>
                <a:cs typeface="Telegraf Bold"/>
                <a:sym typeface="Telegraf Bold"/>
              </a:rPr>
              <a:t>Orientación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770119" y="6544141"/>
            <a:ext cx="1170145" cy="40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>
                <a:solidFill>
                  <a:srgbClr val="F6F6E9"/>
                </a:solidFill>
                <a:latin typeface="Telegraf Bold"/>
                <a:ea typeface="Telegraf Bold"/>
                <a:cs typeface="Telegraf Bold"/>
                <a:sym typeface="Telegraf Bold"/>
              </a:rPr>
              <a:t>Padding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651185" y="3348852"/>
            <a:ext cx="6562864" cy="791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F6F6E9"/>
                </a:solidFill>
                <a:latin typeface="Telegraf"/>
                <a:ea typeface="Telegraf"/>
                <a:cs typeface="Telegraf"/>
                <a:sym typeface="Telegraf"/>
              </a:rPr>
              <a:t>Ordena widgets en filas o columnas, con tamaños iguales si no se especifica uno.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702479" y="6598425"/>
            <a:ext cx="7055120" cy="657567"/>
            <a:chOff x="0" y="0"/>
            <a:chExt cx="1858139" cy="173186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858139" cy="173186"/>
            </a:xfrm>
            <a:custGeom>
              <a:avLst/>
              <a:gdLst/>
              <a:ahLst/>
              <a:cxnLst/>
              <a:rect l="l" t="t" r="r" b="b"/>
              <a:pathLst>
                <a:path w="1858139" h="173186">
                  <a:moveTo>
                    <a:pt x="0" y="0"/>
                  </a:moveTo>
                  <a:lnTo>
                    <a:pt x="1858139" y="0"/>
                  </a:lnTo>
                  <a:lnTo>
                    <a:pt x="1858139" y="173186"/>
                  </a:lnTo>
                  <a:lnTo>
                    <a:pt x="0" y="173186"/>
                  </a:lnTo>
                  <a:close/>
                </a:path>
              </a:pathLst>
            </a:custGeom>
            <a:solidFill>
              <a:srgbClr val="FFB905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66675"/>
              <a:ext cx="1858139" cy="2398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3668620" y="1727406"/>
            <a:ext cx="1244384" cy="3726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F6F6E9"/>
                </a:solidFill>
                <a:latin typeface="Telegraf Bold"/>
                <a:ea typeface="Telegraf Bold"/>
                <a:cs typeface="Telegraf Bold"/>
                <a:sym typeface="Telegraf Bold"/>
              </a:rPr>
              <a:t>Padding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3668620" y="6693211"/>
            <a:ext cx="1244384" cy="3726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F6F6E9"/>
                </a:solidFill>
                <a:latin typeface="Telegraf Bold"/>
                <a:ea typeface="Telegraf Bold"/>
                <a:cs typeface="Telegraf Bold"/>
                <a:sym typeface="Telegraf Bold"/>
              </a:rPr>
              <a:t>Padding</a:t>
            </a:r>
          </a:p>
        </p:txBody>
      </p:sp>
      <p:sp>
        <p:nvSpPr>
          <p:cNvPr id="41" name="TextBox 41"/>
          <p:cNvSpPr txBox="1"/>
          <p:nvPr/>
        </p:nvSpPr>
        <p:spPr>
          <a:xfrm rot="-5400000">
            <a:off x="365057" y="4326860"/>
            <a:ext cx="1260613" cy="3726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F6F6E9"/>
                </a:solidFill>
                <a:latin typeface="Telegraf Bold"/>
                <a:ea typeface="Telegraf Bold"/>
                <a:cs typeface="Telegraf Bold"/>
                <a:sym typeface="Telegraf Bold"/>
              </a:rPr>
              <a:t>Padding</a:t>
            </a:r>
          </a:p>
        </p:txBody>
      </p:sp>
      <p:sp>
        <p:nvSpPr>
          <p:cNvPr id="42" name="TextBox 42"/>
          <p:cNvSpPr txBox="1"/>
          <p:nvPr/>
        </p:nvSpPr>
        <p:spPr>
          <a:xfrm rot="-5400000">
            <a:off x="6769357" y="4326860"/>
            <a:ext cx="1260613" cy="3726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F6F6E9"/>
                </a:solidFill>
                <a:latin typeface="Telegraf Bold"/>
                <a:ea typeface="Telegraf Bold"/>
                <a:cs typeface="Telegraf Bold"/>
                <a:sym typeface="Telegraf Bold"/>
              </a:rPr>
              <a:t>Padding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9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24950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3" name="Freeform 3"/>
          <p:cNvSpPr/>
          <p:nvPr/>
        </p:nvSpPr>
        <p:spPr>
          <a:xfrm>
            <a:off x="-6286566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4" name="Group 4"/>
          <p:cNvGrpSpPr/>
          <p:nvPr/>
        </p:nvGrpSpPr>
        <p:grpSpPr>
          <a:xfrm>
            <a:off x="2850621" y="4157410"/>
            <a:ext cx="1781997" cy="1741244"/>
            <a:chOff x="0" y="0"/>
            <a:chExt cx="469333" cy="45859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69333" cy="458599"/>
            </a:xfrm>
            <a:custGeom>
              <a:avLst/>
              <a:gdLst/>
              <a:ahLst/>
              <a:cxnLst/>
              <a:rect l="l" t="t" r="r" b="b"/>
              <a:pathLst>
                <a:path w="469333" h="458599">
                  <a:moveTo>
                    <a:pt x="139025" y="0"/>
                  </a:moveTo>
                  <a:lnTo>
                    <a:pt x="330308" y="0"/>
                  </a:lnTo>
                  <a:cubicBezTo>
                    <a:pt x="367180" y="0"/>
                    <a:pt x="402541" y="14647"/>
                    <a:pt x="428613" y="40719"/>
                  </a:cubicBezTo>
                  <a:cubicBezTo>
                    <a:pt x="454686" y="66792"/>
                    <a:pt x="469333" y="102153"/>
                    <a:pt x="469333" y="139025"/>
                  </a:cubicBezTo>
                  <a:lnTo>
                    <a:pt x="469333" y="319575"/>
                  </a:lnTo>
                  <a:cubicBezTo>
                    <a:pt x="469333" y="396356"/>
                    <a:pt x="407089" y="458599"/>
                    <a:pt x="330308" y="458599"/>
                  </a:cubicBezTo>
                  <a:lnTo>
                    <a:pt x="139025" y="458599"/>
                  </a:lnTo>
                  <a:cubicBezTo>
                    <a:pt x="62243" y="458599"/>
                    <a:pt x="0" y="396356"/>
                    <a:pt x="0" y="319575"/>
                  </a:cubicBezTo>
                  <a:lnTo>
                    <a:pt x="0" y="139025"/>
                  </a:lnTo>
                  <a:cubicBezTo>
                    <a:pt x="0" y="62243"/>
                    <a:pt x="62243" y="0"/>
                    <a:pt x="139025" y="0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469333" cy="5252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253001" y="4157410"/>
            <a:ext cx="1781997" cy="1741244"/>
            <a:chOff x="0" y="0"/>
            <a:chExt cx="469333" cy="45859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9333" cy="458599"/>
            </a:xfrm>
            <a:custGeom>
              <a:avLst/>
              <a:gdLst/>
              <a:ahLst/>
              <a:cxnLst/>
              <a:rect l="l" t="t" r="r" b="b"/>
              <a:pathLst>
                <a:path w="469333" h="458599">
                  <a:moveTo>
                    <a:pt x="139025" y="0"/>
                  </a:moveTo>
                  <a:lnTo>
                    <a:pt x="330308" y="0"/>
                  </a:lnTo>
                  <a:cubicBezTo>
                    <a:pt x="367180" y="0"/>
                    <a:pt x="402541" y="14647"/>
                    <a:pt x="428613" y="40719"/>
                  </a:cubicBezTo>
                  <a:cubicBezTo>
                    <a:pt x="454686" y="66792"/>
                    <a:pt x="469333" y="102153"/>
                    <a:pt x="469333" y="139025"/>
                  </a:cubicBezTo>
                  <a:lnTo>
                    <a:pt x="469333" y="319575"/>
                  </a:lnTo>
                  <a:cubicBezTo>
                    <a:pt x="469333" y="396356"/>
                    <a:pt x="407089" y="458599"/>
                    <a:pt x="330308" y="458599"/>
                  </a:cubicBezTo>
                  <a:lnTo>
                    <a:pt x="139025" y="458599"/>
                  </a:lnTo>
                  <a:cubicBezTo>
                    <a:pt x="62243" y="458599"/>
                    <a:pt x="0" y="396356"/>
                    <a:pt x="0" y="319575"/>
                  </a:cubicBezTo>
                  <a:lnTo>
                    <a:pt x="0" y="139025"/>
                  </a:lnTo>
                  <a:cubicBezTo>
                    <a:pt x="0" y="62243"/>
                    <a:pt x="62243" y="0"/>
                    <a:pt x="139025" y="0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469333" cy="5252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654499" y="4157410"/>
            <a:ext cx="1781997" cy="1741244"/>
            <a:chOff x="0" y="0"/>
            <a:chExt cx="469333" cy="45859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69333" cy="458599"/>
            </a:xfrm>
            <a:custGeom>
              <a:avLst/>
              <a:gdLst/>
              <a:ahLst/>
              <a:cxnLst/>
              <a:rect l="l" t="t" r="r" b="b"/>
              <a:pathLst>
                <a:path w="469333" h="458599">
                  <a:moveTo>
                    <a:pt x="139025" y="0"/>
                  </a:moveTo>
                  <a:lnTo>
                    <a:pt x="330308" y="0"/>
                  </a:lnTo>
                  <a:cubicBezTo>
                    <a:pt x="367180" y="0"/>
                    <a:pt x="402541" y="14647"/>
                    <a:pt x="428613" y="40719"/>
                  </a:cubicBezTo>
                  <a:cubicBezTo>
                    <a:pt x="454686" y="66792"/>
                    <a:pt x="469333" y="102153"/>
                    <a:pt x="469333" y="139025"/>
                  </a:cubicBezTo>
                  <a:lnTo>
                    <a:pt x="469333" y="319575"/>
                  </a:lnTo>
                  <a:cubicBezTo>
                    <a:pt x="469333" y="396356"/>
                    <a:pt x="407089" y="458599"/>
                    <a:pt x="330308" y="458599"/>
                  </a:cubicBezTo>
                  <a:lnTo>
                    <a:pt x="139025" y="458599"/>
                  </a:lnTo>
                  <a:cubicBezTo>
                    <a:pt x="62243" y="458599"/>
                    <a:pt x="0" y="396356"/>
                    <a:pt x="0" y="319575"/>
                  </a:cubicBezTo>
                  <a:lnTo>
                    <a:pt x="0" y="139025"/>
                  </a:lnTo>
                  <a:cubicBezTo>
                    <a:pt x="0" y="62243"/>
                    <a:pt x="62243" y="0"/>
                    <a:pt x="139025" y="0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469333" cy="5252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390485" y="1951896"/>
            <a:ext cx="9507029" cy="1075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69"/>
              </a:lnSpc>
            </a:pPr>
            <a:r>
              <a:rPr lang="en-US" sz="7177">
                <a:solidFill>
                  <a:srgbClr val="7B3911"/>
                </a:solidFill>
                <a:latin typeface="Norwester"/>
                <a:ea typeface="Norwester"/>
                <a:cs typeface="Norwester"/>
                <a:sym typeface="Norwester"/>
              </a:rPr>
              <a:t>CANVAS</a:t>
            </a:r>
          </a:p>
        </p:txBody>
      </p:sp>
      <p:grpSp>
        <p:nvGrpSpPr>
          <p:cNvPr id="14" name="Group 14"/>
          <p:cNvGrpSpPr/>
          <p:nvPr/>
        </p:nvGrpSpPr>
        <p:grpSpPr>
          <a:xfrm rot="-5400000">
            <a:off x="16632356" y="8965172"/>
            <a:ext cx="476333" cy="586256"/>
            <a:chOff x="0" y="0"/>
            <a:chExt cx="6604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5400000">
            <a:off x="15812273" y="8965172"/>
            <a:ext cx="476333" cy="586256"/>
            <a:chOff x="0" y="0"/>
            <a:chExt cx="6604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 rot="2700000">
            <a:off x="16743596" y="9159391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21" name="Freeform 21"/>
          <p:cNvSpPr/>
          <p:nvPr/>
        </p:nvSpPr>
        <p:spPr>
          <a:xfrm rot="-8100000">
            <a:off x="15977806" y="9157648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22" name="Group 22"/>
          <p:cNvGrpSpPr/>
          <p:nvPr/>
        </p:nvGrpSpPr>
        <p:grpSpPr>
          <a:xfrm>
            <a:off x="12663259" y="-5580075"/>
            <a:ext cx="13166245" cy="7669748"/>
            <a:chOff x="0" y="0"/>
            <a:chExt cx="1030219" cy="60013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30219" cy="600135"/>
            </a:xfrm>
            <a:custGeom>
              <a:avLst/>
              <a:gdLst/>
              <a:ahLst/>
              <a:cxnLst/>
              <a:rect l="l" t="t" r="r" b="b"/>
              <a:pathLst>
                <a:path w="1030219" h="600135">
                  <a:moveTo>
                    <a:pt x="827019" y="0"/>
                  </a:moveTo>
                  <a:lnTo>
                    <a:pt x="0" y="0"/>
                  </a:lnTo>
                  <a:lnTo>
                    <a:pt x="203200" y="600135"/>
                  </a:lnTo>
                  <a:lnTo>
                    <a:pt x="1030219" y="600135"/>
                  </a:lnTo>
                  <a:lnTo>
                    <a:pt x="827019" y="0"/>
                  </a:lnTo>
                  <a:close/>
                </a:path>
              </a:pathLst>
            </a:custGeom>
            <a:solidFill>
              <a:srgbClr val="D18C0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66675"/>
              <a:ext cx="827019" cy="6668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-3558057" y="9311820"/>
            <a:ext cx="13166245" cy="7669748"/>
            <a:chOff x="0" y="0"/>
            <a:chExt cx="1030219" cy="600135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30219" cy="600135"/>
            </a:xfrm>
            <a:custGeom>
              <a:avLst/>
              <a:gdLst/>
              <a:ahLst/>
              <a:cxnLst/>
              <a:rect l="l" t="t" r="r" b="b"/>
              <a:pathLst>
                <a:path w="1030219" h="600135">
                  <a:moveTo>
                    <a:pt x="827019" y="0"/>
                  </a:moveTo>
                  <a:lnTo>
                    <a:pt x="0" y="0"/>
                  </a:lnTo>
                  <a:lnTo>
                    <a:pt x="203200" y="600135"/>
                  </a:lnTo>
                  <a:lnTo>
                    <a:pt x="1030219" y="600135"/>
                  </a:lnTo>
                  <a:lnTo>
                    <a:pt x="827019" y="0"/>
                  </a:lnTo>
                  <a:close/>
                </a:path>
              </a:pathLst>
            </a:custGeom>
            <a:solidFill>
              <a:srgbClr val="D18C0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01600" y="-66675"/>
              <a:ext cx="827019" cy="6668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8" name="Freeform 28"/>
          <p:cNvSpPr/>
          <p:nvPr/>
        </p:nvSpPr>
        <p:spPr>
          <a:xfrm rot="-10800000">
            <a:off x="8595151" y="4479183"/>
            <a:ext cx="1097699" cy="1097699"/>
          </a:xfrm>
          <a:custGeom>
            <a:avLst/>
            <a:gdLst/>
            <a:ahLst/>
            <a:cxnLst/>
            <a:rect l="l" t="t" r="r" b="b"/>
            <a:pathLst>
              <a:path w="1097699" h="1097699">
                <a:moveTo>
                  <a:pt x="0" y="0"/>
                </a:moveTo>
                <a:lnTo>
                  <a:pt x="1097698" y="0"/>
                </a:lnTo>
                <a:lnTo>
                  <a:pt x="1097698" y="1097699"/>
                </a:lnTo>
                <a:lnTo>
                  <a:pt x="0" y="10976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29" name="Freeform 29"/>
          <p:cNvSpPr/>
          <p:nvPr/>
        </p:nvSpPr>
        <p:spPr>
          <a:xfrm>
            <a:off x="3025065" y="4376319"/>
            <a:ext cx="1365420" cy="1365420"/>
          </a:xfrm>
          <a:custGeom>
            <a:avLst/>
            <a:gdLst/>
            <a:ahLst/>
            <a:cxnLst/>
            <a:rect l="l" t="t" r="r" b="b"/>
            <a:pathLst>
              <a:path w="1365420" h="1365420">
                <a:moveTo>
                  <a:pt x="0" y="0"/>
                </a:moveTo>
                <a:lnTo>
                  <a:pt x="1365420" y="0"/>
                </a:lnTo>
                <a:lnTo>
                  <a:pt x="1365420" y="1365420"/>
                </a:lnTo>
                <a:lnTo>
                  <a:pt x="0" y="13654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30" name="TextBox 30"/>
          <p:cNvSpPr txBox="1"/>
          <p:nvPr/>
        </p:nvSpPr>
        <p:spPr>
          <a:xfrm>
            <a:off x="1859381" y="6786425"/>
            <a:ext cx="3764477" cy="1182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Dibuja antes de crear el widget.</a:t>
            </a:r>
          </a:p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Ej: sombra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261320" y="6786425"/>
            <a:ext cx="3764477" cy="1167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dirty="0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Se </a:t>
            </a:r>
            <a:r>
              <a:rPr lang="en-US" sz="2199" dirty="0" err="1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ejecuta</a:t>
            </a:r>
            <a:r>
              <a:rPr lang="en-US" sz="2199" dirty="0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199" dirty="0" err="1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en</a:t>
            </a:r>
            <a:r>
              <a:rPr lang="en-US" sz="2199" dirty="0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 la </a:t>
            </a:r>
            <a:r>
              <a:rPr lang="en-US" sz="2199" dirty="0" err="1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creación</a:t>
            </a:r>
            <a:r>
              <a:rPr lang="en-US" sz="2199" dirty="0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 del widget.</a:t>
            </a:r>
          </a:p>
          <a:p>
            <a:pPr algn="ctr">
              <a:lnSpc>
                <a:spcPts val="3079"/>
              </a:lnSpc>
            </a:pPr>
            <a:r>
              <a:rPr lang="en-US" sz="2199" dirty="0" err="1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Ejemplo</a:t>
            </a:r>
            <a:r>
              <a:rPr lang="en-US" sz="2199" dirty="0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: background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663259" y="6786425"/>
            <a:ext cx="3764477" cy="1182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Dibuja después de crear el widget.</a:t>
            </a:r>
          </a:p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Ej: Overlay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779014" y="6098680"/>
            <a:ext cx="3925211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692900"/>
                </a:solidFill>
                <a:latin typeface="Telegraf Bold"/>
                <a:ea typeface="Telegraf Bold"/>
                <a:cs typeface="Telegraf Bold"/>
                <a:sym typeface="Telegraf Bold"/>
              </a:rPr>
              <a:t>Canvas.before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694916" y="6098680"/>
            <a:ext cx="2998706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692900"/>
                </a:solidFill>
                <a:latin typeface="Telegraf Bold"/>
                <a:ea typeface="Telegraf Bold"/>
                <a:cs typeface="Telegraf Bold"/>
                <a:sym typeface="Telegraf Bold"/>
              </a:rPr>
              <a:t>Canvas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018407" y="6098680"/>
            <a:ext cx="3059179" cy="460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692900"/>
                </a:solidFill>
                <a:latin typeface="Telegraf Bold"/>
                <a:ea typeface="Telegraf Bold"/>
                <a:cs typeface="Telegraf Bold"/>
                <a:sym typeface="Telegraf Bold"/>
              </a:rPr>
              <a:t>Canvas.after</a:t>
            </a:r>
          </a:p>
        </p:txBody>
      </p:sp>
      <p:sp>
        <p:nvSpPr>
          <p:cNvPr id="36" name="Freeform 36"/>
          <p:cNvSpPr/>
          <p:nvPr/>
        </p:nvSpPr>
        <p:spPr>
          <a:xfrm rot="-10800000">
            <a:off x="13897515" y="4347788"/>
            <a:ext cx="1360489" cy="1360489"/>
          </a:xfrm>
          <a:custGeom>
            <a:avLst/>
            <a:gdLst/>
            <a:ahLst/>
            <a:cxnLst/>
            <a:rect l="l" t="t" r="r" b="b"/>
            <a:pathLst>
              <a:path w="1360489" h="1360489">
                <a:moveTo>
                  <a:pt x="0" y="0"/>
                </a:moveTo>
                <a:lnTo>
                  <a:pt x="1360489" y="0"/>
                </a:lnTo>
                <a:lnTo>
                  <a:pt x="1360489" y="1360489"/>
                </a:lnTo>
                <a:lnTo>
                  <a:pt x="0" y="136048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24950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3" name="Freeform 3"/>
          <p:cNvSpPr/>
          <p:nvPr/>
        </p:nvSpPr>
        <p:spPr>
          <a:xfrm>
            <a:off x="-6286566" y="-2571783"/>
            <a:ext cx="15430566" cy="15430566"/>
          </a:xfrm>
          <a:custGeom>
            <a:avLst/>
            <a:gdLst/>
            <a:ahLst/>
            <a:cxnLst/>
            <a:rect l="l" t="t" r="r" b="b"/>
            <a:pathLst>
              <a:path w="15430566" h="15430566">
                <a:moveTo>
                  <a:pt x="0" y="0"/>
                </a:moveTo>
                <a:lnTo>
                  <a:pt x="15430566" y="0"/>
                </a:lnTo>
                <a:lnTo>
                  <a:pt x="15430566" y="15430566"/>
                </a:lnTo>
                <a:lnTo>
                  <a:pt x="0" y="15430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4" name="Group 4"/>
          <p:cNvGrpSpPr/>
          <p:nvPr/>
        </p:nvGrpSpPr>
        <p:grpSpPr>
          <a:xfrm>
            <a:off x="9013197" y="6298803"/>
            <a:ext cx="14660743" cy="7330371"/>
            <a:chOff x="0" y="0"/>
            <a:chExt cx="812800" cy="406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812800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112925" y="-5334262"/>
            <a:ext cx="17684996" cy="7330371"/>
            <a:chOff x="0" y="0"/>
            <a:chExt cx="980466" cy="406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80466" cy="406400"/>
            </a:xfrm>
            <a:custGeom>
              <a:avLst/>
              <a:gdLst/>
              <a:ahLst/>
              <a:cxnLst/>
              <a:rect l="l" t="t" r="r" b="b"/>
              <a:pathLst>
                <a:path w="980466" h="406400">
                  <a:moveTo>
                    <a:pt x="777266" y="0"/>
                  </a:moveTo>
                  <a:cubicBezTo>
                    <a:pt x="889491" y="0"/>
                    <a:pt x="980466" y="90976"/>
                    <a:pt x="980466" y="203200"/>
                  </a:cubicBezTo>
                  <a:cubicBezTo>
                    <a:pt x="980466" y="315424"/>
                    <a:pt x="889491" y="406400"/>
                    <a:pt x="77726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DC661F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980466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739929" y="2403355"/>
            <a:ext cx="8274851" cy="5808946"/>
          </a:xfrm>
          <a:custGeom>
            <a:avLst/>
            <a:gdLst/>
            <a:ahLst/>
            <a:cxnLst/>
            <a:rect l="l" t="t" r="r" b="b"/>
            <a:pathLst>
              <a:path w="8274851" h="5808946">
                <a:moveTo>
                  <a:pt x="0" y="0"/>
                </a:moveTo>
                <a:lnTo>
                  <a:pt x="8274852" y="0"/>
                </a:lnTo>
                <a:lnTo>
                  <a:pt x="8274852" y="5808946"/>
                </a:lnTo>
                <a:lnTo>
                  <a:pt x="0" y="58089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11" name="Group 11"/>
          <p:cNvGrpSpPr/>
          <p:nvPr/>
        </p:nvGrpSpPr>
        <p:grpSpPr>
          <a:xfrm rot="-5400000">
            <a:off x="16632356" y="8965172"/>
            <a:ext cx="476333" cy="586256"/>
            <a:chOff x="0" y="0"/>
            <a:chExt cx="6604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7B391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5400000">
            <a:off x="15812273" y="8965172"/>
            <a:ext cx="476333" cy="586256"/>
            <a:chOff x="0" y="0"/>
            <a:chExt cx="6604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60400" cy="812800"/>
            </a:xfrm>
            <a:custGeom>
              <a:avLst/>
              <a:gdLst/>
              <a:ahLst/>
              <a:cxnLst/>
              <a:rect l="l" t="t" r="r" b="b"/>
              <a:pathLst>
                <a:path w="660400" h="812800">
                  <a:moveTo>
                    <a:pt x="220252" y="793731"/>
                  </a:moveTo>
                  <a:cubicBezTo>
                    <a:pt x="254109" y="805245"/>
                    <a:pt x="292600" y="812800"/>
                    <a:pt x="330378" y="812800"/>
                  </a:cubicBezTo>
                  <a:cubicBezTo>
                    <a:pt x="368157" y="812800"/>
                    <a:pt x="404509" y="806323"/>
                    <a:pt x="438009" y="794809"/>
                  </a:cubicBezTo>
                  <a:cubicBezTo>
                    <a:pt x="438723" y="794450"/>
                    <a:pt x="439435" y="794450"/>
                    <a:pt x="440148" y="794090"/>
                  </a:cubicBezTo>
                  <a:cubicBezTo>
                    <a:pt x="565955" y="748035"/>
                    <a:pt x="658618" y="626421"/>
                    <a:pt x="660400" y="484298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483939"/>
                  </a:lnTo>
                  <a:cubicBezTo>
                    <a:pt x="1782" y="627140"/>
                    <a:pt x="93019" y="748755"/>
                    <a:pt x="220252" y="793731"/>
                  </a:cubicBezTo>
                  <a:close/>
                </a:path>
              </a:pathLst>
            </a:custGeom>
            <a:solidFill>
              <a:srgbClr val="7B3911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660400" cy="752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 rot="2700000">
            <a:off x="16743596" y="9159391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18" name="Freeform 18"/>
          <p:cNvSpPr/>
          <p:nvPr/>
        </p:nvSpPr>
        <p:spPr>
          <a:xfrm rot="-8100000">
            <a:off x="15977806" y="9157648"/>
            <a:ext cx="199562" cy="199562"/>
          </a:xfrm>
          <a:custGeom>
            <a:avLst/>
            <a:gdLst/>
            <a:ahLst/>
            <a:cxnLst/>
            <a:rect l="l" t="t" r="r" b="b"/>
            <a:pathLst>
              <a:path w="199562" h="199562">
                <a:moveTo>
                  <a:pt x="0" y="0"/>
                </a:moveTo>
                <a:lnTo>
                  <a:pt x="199561" y="0"/>
                </a:lnTo>
                <a:lnTo>
                  <a:pt x="199561" y="199561"/>
                </a:lnTo>
                <a:lnTo>
                  <a:pt x="0" y="1995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19" name="TextBox 19"/>
          <p:cNvSpPr txBox="1"/>
          <p:nvPr/>
        </p:nvSpPr>
        <p:spPr>
          <a:xfrm>
            <a:off x="1706224" y="5476397"/>
            <a:ext cx="6463104" cy="1963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Páginas útiles: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https://m2.material.io/design/color/the-color-system.html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7B3911"/>
                </a:solidFill>
                <a:latin typeface="Telegraf"/>
                <a:ea typeface="Telegraf"/>
                <a:cs typeface="Telegraf"/>
                <a:sym typeface="Telegraf"/>
              </a:rPr>
              <a:t>https://uicolors.app/browse/tailwind-colors</a:t>
            </a:r>
          </a:p>
          <a:p>
            <a:pPr algn="l">
              <a:lnSpc>
                <a:spcPts val="3079"/>
              </a:lnSpc>
            </a:pPr>
            <a:endParaRPr lang="en-US" sz="2199">
              <a:solidFill>
                <a:srgbClr val="7B3911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706224" y="2807714"/>
            <a:ext cx="7564460" cy="2159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69"/>
              </a:lnSpc>
            </a:pPr>
            <a:r>
              <a:rPr lang="en-US" sz="7177">
                <a:solidFill>
                  <a:srgbClr val="7B3911"/>
                </a:solidFill>
                <a:latin typeface="Norwester"/>
                <a:ea typeface="Norwester"/>
                <a:cs typeface="Norwester"/>
                <a:sym typeface="Norwester"/>
              </a:rPr>
              <a:t>DESARROLLO DE</a:t>
            </a:r>
          </a:p>
          <a:p>
            <a:pPr algn="l">
              <a:lnSpc>
                <a:spcPts val="8469"/>
              </a:lnSpc>
            </a:pPr>
            <a:r>
              <a:rPr lang="en-US" sz="7177">
                <a:solidFill>
                  <a:srgbClr val="7B3911"/>
                </a:solidFill>
                <a:latin typeface="Norwester"/>
                <a:ea typeface="Norwester"/>
                <a:cs typeface="Norwester"/>
                <a:sym typeface="Norwester"/>
              </a:rPr>
              <a:t>UI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303</Words>
  <Application>Microsoft Office PowerPoint</Application>
  <PresentationFormat>Custom</PresentationFormat>
  <Paragraphs>49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Norwester</vt:lpstr>
      <vt:lpstr>Calibri</vt:lpstr>
      <vt:lpstr>Telegraf Bold</vt:lpstr>
      <vt:lpstr>Aptos</vt:lpstr>
      <vt:lpstr>Telegraf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KIVY</dc:title>
  <cp:lastModifiedBy>Martín Torres</cp:lastModifiedBy>
  <cp:revision>2</cp:revision>
  <dcterms:created xsi:type="dcterms:W3CDTF">2006-08-16T00:00:00Z</dcterms:created>
  <dcterms:modified xsi:type="dcterms:W3CDTF">2025-05-09T03:43:12Z</dcterms:modified>
  <dc:identifier>DAGkJJHrxFw</dc:identifier>
</cp:coreProperties>
</file>

<file path=docProps/thumbnail.jpeg>
</file>